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  <p:sldMasterId id="2147483706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Source Sans Pro Light" panose="020B0403030403020204" pitchFamily="34" charset="0"/>
      <p:regular r:id="rId24"/>
      <p:bold r:id="rId25"/>
      <p:italic r:id="rId26"/>
      <p:boldItalic r:id="rId27"/>
    </p:embeddedFont>
    <p:embeddedFont>
      <p:font typeface="Source Sans Pro SemiBold" panose="020B06030304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d98b23e49_2_16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10d98b23e49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d98b23e49_2_1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10d98b23e49_2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d98b23e49_2_19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10d98b23e49_2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e4051498d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10e4051498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0d98b23e49_2_1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10d98b23e49_2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ab557a1ba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10ab557a1b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solidFill>
          <a:srgbClr val="0C3A5E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28208" y="370292"/>
            <a:ext cx="5687766" cy="248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  <a:defRPr sz="54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3348" y="-488403"/>
            <a:ext cx="7978258" cy="79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6734342" y="-401766"/>
            <a:ext cx="7840301" cy="781921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528208" y="3814351"/>
            <a:ext cx="5687766" cy="113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 b="0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A5E"/>
              </a:buClr>
              <a:buSzPts val="2000"/>
              <a:buChar char="•"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653" y="5437346"/>
            <a:ext cx="1352145" cy="85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223736" y="220696"/>
            <a:ext cx="11751013" cy="64166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>
            <a:off x="678774" y="690664"/>
            <a:ext cx="10833374" cy="144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B9CE"/>
              </a:buClr>
              <a:buSzPts val="5400"/>
              <a:buFont typeface="Source Sans Pro"/>
              <a:buNone/>
              <a:defRPr sz="5400" b="1" i="0">
                <a:solidFill>
                  <a:srgbClr val="23B9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669047" y="2441797"/>
            <a:ext cx="10858230" cy="3740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A5E"/>
              </a:buClr>
              <a:buSzPts val="2000"/>
              <a:buChar char="•"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508000" y="508000"/>
            <a:ext cx="11161486" cy="58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907144" y="812800"/>
            <a:ext cx="10363198" cy="153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B9CE"/>
              </a:buClr>
              <a:buSzPts val="5400"/>
              <a:buFont typeface="Source Sans Pro"/>
              <a:buNone/>
              <a:defRPr sz="5400" b="1" i="0">
                <a:solidFill>
                  <a:srgbClr val="23B9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907144" y="2543938"/>
            <a:ext cx="10363198" cy="34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A5E"/>
              </a:buClr>
              <a:buSzPts val="2000"/>
              <a:buChar char="•"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1952171" y="1665825"/>
            <a:ext cx="8287658" cy="34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 b="0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A5E"/>
              </a:buClr>
              <a:buSzPts val="2000"/>
              <a:buChar char="•"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rgbClr val="FDC54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474119" y="1728787"/>
            <a:ext cx="7243762" cy="3257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324000" rIns="324000" bIns="3240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400"/>
              <a:buFont typeface="Source Sans Pro"/>
              <a:buNone/>
              <a:defRPr sz="2400" b="1" i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 i="1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 i="1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1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1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solidFill>
          <a:srgbClr val="FDC54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1582058" y="680516"/>
            <a:ext cx="4849161" cy="21817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324000" rIns="324000" bIns="3240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400"/>
              <a:buFont typeface="Source Sans Pro"/>
              <a:buNone/>
              <a:defRPr sz="2400" b="1" i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 i="1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 i="1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1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1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5464630" y="3670459"/>
            <a:ext cx="4849161" cy="21817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324000" rIns="324000" bIns="3240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400"/>
              <a:buFont typeface="Source Sans Pro"/>
              <a:buNone/>
              <a:defRPr sz="2400" b="1" i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 i="1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 i="1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1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1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solidFill>
          <a:srgbClr val="0C3A5E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0" y="2602998"/>
            <a:ext cx="12192000" cy="276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Source Sans Pro Light"/>
              <a:buNone/>
              <a:defRPr sz="7200" b="1" i="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5974" y="829630"/>
            <a:ext cx="1960052" cy="123729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408251" y="5787957"/>
            <a:ext cx="337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www.korhazsuli.hu</a:t>
            </a:r>
            <a:endParaRPr sz="1800" b="1" i="0" u="none" strike="noStrike" cap="none">
              <a:solidFill>
                <a:schemeClr val="lt1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0" y="0"/>
            <a:ext cx="6086475" cy="6858000"/>
          </a:xfrm>
          <a:prstGeom prst="rect">
            <a:avLst/>
          </a:prstGeom>
          <a:solidFill>
            <a:srgbClr val="23B9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515257" y="1143001"/>
            <a:ext cx="5050972" cy="4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ource Sans Pro"/>
              <a:buNone/>
              <a:defRPr sz="60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6601732" y="728662"/>
            <a:ext cx="5071156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0" cy="54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0" y="0"/>
            <a:ext cx="6086475" cy="6858000"/>
          </a:xfrm>
          <a:prstGeom prst="rect">
            <a:avLst/>
          </a:prstGeom>
          <a:solidFill>
            <a:srgbClr val="FDC54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515257" y="1143001"/>
            <a:ext cx="5050972" cy="4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ource Sans Pro"/>
              <a:buNone/>
              <a:defRPr sz="60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6601732" y="728662"/>
            <a:ext cx="5071156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0" cy="54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1" y="0"/>
            <a:ext cx="4240437" cy="6858000"/>
          </a:xfrm>
          <a:prstGeom prst="rect">
            <a:avLst/>
          </a:prstGeom>
          <a:solidFill>
            <a:srgbClr val="23B9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522513" y="535021"/>
            <a:ext cx="3287487" cy="559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ource Sans Pro"/>
              <a:buNone/>
              <a:defRPr sz="40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4659087" y="728662"/>
            <a:ext cx="7013802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0" cy="54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rgbClr val="0C3A5E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28207" y="370292"/>
            <a:ext cx="11088133" cy="248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Source Sans Pro"/>
              <a:buNone/>
              <a:defRPr sz="88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28207" y="3814350"/>
            <a:ext cx="8637563" cy="247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 b="0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A5E"/>
              </a:buClr>
              <a:buSzPts val="2000"/>
              <a:buChar char="•"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4196" y="5437346"/>
            <a:ext cx="1352145" cy="85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/>
          <p:nvPr/>
        </p:nvSpPr>
        <p:spPr>
          <a:xfrm>
            <a:off x="1" y="0"/>
            <a:ext cx="4240437" cy="6858000"/>
          </a:xfrm>
          <a:prstGeom prst="rect">
            <a:avLst/>
          </a:prstGeom>
          <a:solidFill>
            <a:srgbClr val="EA50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522513" y="535021"/>
            <a:ext cx="3287487" cy="559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ource Sans Pro"/>
              <a:buNone/>
              <a:defRPr sz="40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4659087" y="728662"/>
            <a:ext cx="7013802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0" cy="54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>
  <p:cSld name="Címdi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0" cy="54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 type="tx">
  <p:cSld name="TITLE_AND_BODY">
    <p:bg>
      <p:bgPr>
        <a:solidFill>
          <a:srgbClr val="23B9CE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/>
          </p:nvPr>
        </p:nvSpPr>
        <p:spPr>
          <a:xfrm>
            <a:off x="515257" y="564206"/>
            <a:ext cx="9419771" cy="325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Source Sans Pro"/>
              <a:buNone/>
              <a:defRPr sz="88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515257" y="4487967"/>
            <a:ext cx="6074229" cy="129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26" descr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2570" y="2718796"/>
            <a:ext cx="3753512" cy="353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 descr="Google Shape;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652" y="5437346"/>
            <a:ext cx="1352146" cy="85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/>
          <p:nvPr/>
        </p:nvSpPr>
        <p:spPr>
          <a:xfrm>
            <a:off x="1" y="0"/>
            <a:ext cx="4240437" cy="6858000"/>
          </a:xfrm>
          <a:prstGeom prst="rect">
            <a:avLst/>
          </a:prstGeom>
          <a:solidFill>
            <a:srgbClr val="23B9CE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522513" y="535020"/>
            <a:ext cx="3287487" cy="349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"/>
              <a:buNone/>
              <a:defRPr sz="4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4659086" y="728662"/>
            <a:ext cx="7013804" cy="540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p27" descr="Google Shape;6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0711" y="4201888"/>
            <a:ext cx="1749988" cy="174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7" descr="Google Shape;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4685" y="6089515"/>
            <a:ext cx="1175461" cy="5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/>
          <p:nvPr/>
        </p:nvSpPr>
        <p:spPr>
          <a:xfrm>
            <a:off x="223736" y="220696"/>
            <a:ext cx="11751013" cy="6416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678774" y="690663"/>
            <a:ext cx="10833374" cy="144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B9CE"/>
              </a:buClr>
              <a:buSzPts val="5400"/>
              <a:buFont typeface="Source Sans Pro"/>
              <a:buNone/>
              <a:defRPr sz="5400" b="1">
                <a:solidFill>
                  <a:srgbClr val="23B9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669047" y="2441797"/>
            <a:ext cx="10858231" cy="374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solidFill>
          <a:srgbClr val="FDC543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1582057" y="680516"/>
            <a:ext cx="4849162" cy="21817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3975" tIns="323975" rIns="323975" bIns="3239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400"/>
              <a:buFont typeface="Source Sans Pro"/>
              <a:buNone/>
              <a:defRPr sz="2400" b="1" i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400"/>
              <a:buFont typeface="Source Sans Pro"/>
              <a:buChar char="•"/>
              <a:defRPr sz="2400" b="1" i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400"/>
              <a:buFont typeface="Source Sans Pro"/>
              <a:buChar char="•"/>
              <a:defRPr sz="2400" b="1" i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400"/>
              <a:buFont typeface="Source Sans Pro"/>
              <a:buChar char="•"/>
              <a:defRPr sz="2400" b="1" i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400"/>
              <a:buFont typeface="Source Sans Pro"/>
              <a:buChar char="•"/>
              <a:defRPr sz="2400" b="1" i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2"/>
          </p:nvPr>
        </p:nvSpPr>
        <p:spPr>
          <a:xfrm>
            <a:off x="5464630" y="3670458"/>
            <a:ext cx="4849162" cy="2181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3975" tIns="323975" rIns="323975" bIns="323975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/>
          <p:nvPr/>
        </p:nvSpPr>
        <p:spPr>
          <a:xfrm>
            <a:off x="507999" y="508000"/>
            <a:ext cx="11161488" cy="58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907144" y="812800"/>
            <a:ext cx="10363198" cy="153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B9CE"/>
              </a:buClr>
              <a:buSzPts val="5400"/>
              <a:buFont typeface="Source Sans Pro"/>
              <a:buNone/>
              <a:defRPr sz="5400" b="1">
                <a:solidFill>
                  <a:srgbClr val="23B9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body" idx="1"/>
          </p:nvPr>
        </p:nvSpPr>
        <p:spPr>
          <a:xfrm>
            <a:off x="907144" y="2543937"/>
            <a:ext cx="10363198" cy="340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solidFill>
          <a:srgbClr val="0C3A5E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title"/>
          </p:nvPr>
        </p:nvSpPr>
        <p:spPr>
          <a:xfrm>
            <a:off x="0" y="2602998"/>
            <a:ext cx="12192000" cy="276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Source Sans Pro Light"/>
              <a:buNone/>
              <a:defRPr sz="7200" b="1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31" descr="Google Shape;8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5974" y="829629"/>
            <a:ext cx="1960053" cy="123729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1"/>
          <p:cNvSpPr txBox="1"/>
          <p:nvPr/>
        </p:nvSpPr>
        <p:spPr>
          <a:xfrm>
            <a:off x="4624151" y="5787957"/>
            <a:ext cx="3375498" cy="37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SemiBold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www.korhazsuli.hu</a:t>
            </a:r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bg>
      <p:bgPr>
        <a:solidFill>
          <a:srgbClr val="0C3A5E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15257" y="564207"/>
            <a:ext cx="9419771" cy="325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Source Sans Pro"/>
              <a:buNone/>
              <a:defRPr sz="88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15257" y="4487968"/>
            <a:ext cx="6074228" cy="110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 b="0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A5E"/>
              </a:buClr>
              <a:buSzPts val="2000"/>
              <a:buChar char="•"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89485" y="2189278"/>
            <a:ext cx="12149781" cy="563062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>
            <a:off x="11749314" y="6502400"/>
            <a:ext cx="551543" cy="413657"/>
          </a:xfrm>
          <a:prstGeom prst="rect">
            <a:avLst/>
          </a:prstGeom>
          <a:solidFill>
            <a:srgbClr val="23B9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solidFill>
          <a:srgbClr val="0C3A5E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528208" y="370292"/>
            <a:ext cx="5687767" cy="248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Source Sans Pro"/>
              <a:buNone/>
              <a:defRPr sz="54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3" name="Google Shape;153;p32" descr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3348" y="-488403"/>
            <a:ext cx="7978258" cy="799248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2"/>
          <p:cNvSpPr>
            <a:spLocks noGrp="1"/>
          </p:cNvSpPr>
          <p:nvPr>
            <p:ph type="pic" idx="2"/>
          </p:nvPr>
        </p:nvSpPr>
        <p:spPr>
          <a:xfrm>
            <a:off x="6734341" y="-401767"/>
            <a:ext cx="7840303" cy="7819216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528208" y="3814350"/>
            <a:ext cx="5687767" cy="113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156" name="Google Shape;156;p32" descr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652" y="5437346"/>
            <a:ext cx="1352146" cy="85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rgbClr val="0C3A5E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528207" y="370292"/>
            <a:ext cx="11088134" cy="248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Source Sans Pro"/>
              <a:buNone/>
              <a:defRPr sz="88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528207" y="3814350"/>
            <a:ext cx="8637563" cy="247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161" name="Google Shape;161;p33" descr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4195" y="5437346"/>
            <a:ext cx="1352146" cy="85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bg>
      <p:bgPr>
        <a:solidFill>
          <a:srgbClr val="0C3A5E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515257" y="564206"/>
            <a:ext cx="9419771" cy="325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Source Sans Pro"/>
              <a:buNone/>
              <a:defRPr sz="88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515257" y="4487967"/>
            <a:ext cx="6074229" cy="110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166" name="Google Shape;166;p34" descr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89485" y="2189277"/>
            <a:ext cx="12149782" cy="563062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4"/>
          <p:cNvSpPr/>
          <p:nvPr/>
        </p:nvSpPr>
        <p:spPr>
          <a:xfrm>
            <a:off x="11749313" y="6502400"/>
            <a:ext cx="551544" cy="413658"/>
          </a:xfrm>
          <a:prstGeom prst="rect">
            <a:avLst/>
          </a:prstGeom>
          <a:solidFill>
            <a:srgbClr val="23B9C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>
            <a:spLocks noGrp="1"/>
          </p:cNvSpPr>
          <p:nvPr>
            <p:ph type="title"/>
          </p:nvPr>
        </p:nvSpPr>
        <p:spPr>
          <a:xfrm>
            <a:off x="473410" y="451155"/>
            <a:ext cx="11199781" cy="85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B9CE"/>
              </a:buClr>
              <a:buSzPts val="5400"/>
              <a:buFont typeface="Source Sans Pro"/>
              <a:buNone/>
              <a:defRPr sz="5400" b="1">
                <a:solidFill>
                  <a:srgbClr val="23B9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body" idx="1"/>
          </p:nvPr>
        </p:nvSpPr>
        <p:spPr>
          <a:xfrm>
            <a:off x="473076" y="1800125"/>
            <a:ext cx="11200115" cy="30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body" idx="2"/>
          </p:nvPr>
        </p:nvSpPr>
        <p:spPr>
          <a:xfrm>
            <a:off x="473075" y="2286000"/>
            <a:ext cx="11207069" cy="358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173" name="Google Shape;173;p35" descr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1" cy="5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>
            <a:spLocks noGrp="1"/>
          </p:cNvSpPr>
          <p:nvPr>
            <p:ph type="title"/>
          </p:nvPr>
        </p:nvSpPr>
        <p:spPr>
          <a:xfrm>
            <a:off x="473410" y="451155"/>
            <a:ext cx="11199781" cy="85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B9CE"/>
              </a:buClr>
              <a:buSzPts val="5400"/>
              <a:buFont typeface="Source Sans Pro"/>
              <a:buNone/>
              <a:defRPr sz="5400" b="1">
                <a:solidFill>
                  <a:srgbClr val="23B9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6"/>
          <p:cNvSpPr txBox="1">
            <a:spLocks noGrp="1"/>
          </p:cNvSpPr>
          <p:nvPr>
            <p:ph type="body" idx="1"/>
          </p:nvPr>
        </p:nvSpPr>
        <p:spPr>
          <a:xfrm>
            <a:off x="473076" y="1800125"/>
            <a:ext cx="5431950" cy="30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6"/>
          <p:cNvSpPr txBox="1">
            <a:spLocks noGrp="1"/>
          </p:cNvSpPr>
          <p:nvPr>
            <p:ph type="body" idx="2"/>
          </p:nvPr>
        </p:nvSpPr>
        <p:spPr>
          <a:xfrm>
            <a:off x="473075" y="2286000"/>
            <a:ext cx="5431952" cy="358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3"/>
          </p:nvPr>
        </p:nvSpPr>
        <p:spPr>
          <a:xfrm>
            <a:off x="6073299" y="1800125"/>
            <a:ext cx="5431952" cy="30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6"/>
          <p:cNvSpPr txBox="1">
            <a:spLocks noGrp="1"/>
          </p:cNvSpPr>
          <p:nvPr>
            <p:ph type="body" idx="4"/>
          </p:nvPr>
        </p:nvSpPr>
        <p:spPr>
          <a:xfrm>
            <a:off x="6073299" y="2286000"/>
            <a:ext cx="5431952" cy="358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181" name="Google Shape;181;p36" descr="Google Shape;4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1" cy="5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/>
          <p:nvPr/>
        </p:nvSpPr>
        <p:spPr>
          <a:xfrm>
            <a:off x="0" y="0"/>
            <a:ext cx="6086475" cy="6858000"/>
          </a:xfrm>
          <a:prstGeom prst="rect">
            <a:avLst/>
          </a:prstGeom>
          <a:solidFill>
            <a:srgbClr val="EA504C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7"/>
          <p:cNvSpPr txBox="1">
            <a:spLocks noGrp="1"/>
          </p:cNvSpPr>
          <p:nvPr>
            <p:ph type="title"/>
          </p:nvPr>
        </p:nvSpPr>
        <p:spPr>
          <a:xfrm>
            <a:off x="515257" y="1143000"/>
            <a:ext cx="5050972" cy="4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None/>
              <a:defRPr sz="6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body" idx="1"/>
          </p:nvPr>
        </p:nvSpPr>
        <p:spPr>
          <a:xfrm>
            <a:off x="6601731" y="728662"/>
            <a:ext cx="5071157" cy="540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187" name="Google Shape;187;p37" descr="Google Shape;5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1" cy="5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/>
          <p:nvPr/>
        </p:nvSpPr>
        <p:spPr>
          <a:xfrm>
            <a:off x="1" y="0"/>
            <a:ext cx="4240437" cy="6858000"/>
          </a:xfrm>
          <a:prstGeom prst="rect">
            <a:avLst/>
          </a:prstGeom>
          <a:solidFill>
            <a:srgbClr val="FDC543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50800" dir="5400000" rotWithShape="0">
              <a:srgbClr val="FFFF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8"/>
          <p:cNvSpPr txBox="1">
            <a:spLocks noGrp="1"/>
          </p:cNvSpPr>
          <p:nvPr>
            <p:ph type="title"/>
          </p:nvPr>
        </p:nvSpPr>
        <p:spPr>
          <a:xfrm>
            <a:off x="522513" y="535020"/>
            <a:ext cx="3287487" cy="559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"/>
              <a:buNone/>
              <a:defRPr sz="4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8"/>
          <p:cNvSpPr txBox="1">
            <a:spLocks noGrp="1"/>
          </p:cNvSpPr>
          <p:nvPr>
            <p:ph type="body" idx="1"/>
          </p:nvPr>
        </p:nvSpPr>
        <p:spPr>
          <a:xfrm>
            <a:off x="4659086" y="728662"/>
            <a:ext cx="7013804" cy="540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193" name="Google Shape;193;p38" descr="Google Shape;5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1" cy="5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 txBox="1">
            <a:spLocks noGrp="1"/>
          </p:cNvSpPr>
          <p:nvPr>
            <p:ph type="body" idx="1"/>
          </p:nvPr>
        </p:nvSpPr>
        <p:spPr>
          <a:xfrm>
            <a:off x="1952170" y="1665825"/>
            <a:ext cx="8287659" cy="340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•"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rgbClr val="FDC543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2474118" y="1728786"/>
            <a:ext cx="7243763" cy="3257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3975" tIns="323975" rIns="323975" bIns="3239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400"/>
              <a:buFont typeface="Source Sans Pro"/>
              <a:buNone/>
              <a:defRPr sz="2400" b="1" i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400"/>
              <a:buFont typeface="Source Sans Pro"/>
              <a:buChar char="•"/>
              <a:defRPr sz="2400" b="1" i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400"/>
              <a:buFont typeface="Source Sans Pro"/>
              <a:buChar char="•"/>
              <a:defRPr sz="2400" b="1" i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400"/>
              <a:buFont typeface="Source Sans Pro"/>
              <a:buChar char="•"/>
              <a:defRPr sz="2400" b="1" i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400"/>
              <a:buFont typeface="Source Sans Pro"/>
              <a:buChar char="•"/>
              <a:defRPr sz="2400" b="1" i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rgbClr val="23B9CE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515257" y="564207"/>
            <a:ext cx="9419771" cy="325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Source Sans Pro"/>
              <a:buNone/>
              <a:defRPr sz="88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515257" y="4487967"/>
            <a:ext cx="6074228" cy="129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 b="0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A5E"/>
              </a:buClr>
              <a:buSzPts val="2000"/>
              <a:buChar char="•"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2571" y="2718796"/>
            <a:ext cx="3753511" cy="353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653" y="5437346"/>
            <a:ext cx="1352145" cy="85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/>
          <p:nvPr/>
        </p:nvSpPr>
        <p:spPr>
          <a:xfrm>
            <a:off x="0" y="0"/>
            <a:ext cx="6086475" cy="6858000"/>
          </a:xfrm>
          <a:prstGeom prst="rect">
            <a:avLst/>
          </a:prstGeom>
          <a:solidFill>
            <a:srgbClr val="23B9CE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2"/>
          <p:cNvSpPr txBox="1">
            <a:spLocks noGrp="1"/>
          </p:cNvSpPr>
          <p:nvPr>
            <p:ph type="title"/>
          </p:nvPr>
        </p:nvSpPr>
        <p:spPr>
          <a:xfrm>
            <a:off x="515257" y="1143000"/>
            <a:ext cx="5050972" cy="4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None/>
              <a:defRPr sz="6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2"/>
          <p:cNvSpPr txBox="1">
            <a:spLocks noGrp="1"/>
          </p:cNvSpPr>
          <p:nvPr>
            <p:ph type="body" idx="1"/>
          </p:nvPr>
        </p:nvSpPr>
        <p:spPr>
          <a:xfrm>
            <a:off x="6601731" y="728662"/>
            <a:ext cx="5071157" cy="540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207" name="Google Shape;207;p42" descr="Google Shape;9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1" cy="5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/>
          <p:nvPr/>
        </p:nvSpPr>
        <p:spPr>
          <a:xfrm>
            <a:off x="0" y="0"/>
            <a:ext cx="6086475" cy="6858000"/>
          </a:xfrm>
          <a:prstGeom prst="rect">
            <a:avLst/>
          </a:prstGeom>
          <a:solidFill>
            <a:srgbClr val="FDC543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3"/>
          <p:cNvSpPr txBox="1">
            <a:spLocks noGrp="1"/>
          </p:cNvSpPr>
          <p:nvPr>
            <p:ph type="title"/>
          </p:nvPr>
        </p:nvSpPr>
        <p:spPr>
          <a:xfrm>
            <a:off x="515257" y="1143000"/>
            <a:ext cx="5050972" cy="4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None/>
              <a:defRPr sz="6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body" idx="1"/>
          </p:nvPr>
        </p:nvSpPr>
        <p:spPr>
          <a:xfrm>
            <a:off x="6601731" y="728662"/>
            <a:ext cx="5071157" cy="540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213" name="Google Shape;213;p43" descr="Google Shape;9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1" cy="5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4"/>
          <p:cNvSpPr/>
          <p:nvPr/>
        </p:nvSpPr>
        <p:spPr>
          <a:xfrm>
            <a:off x="1" y="0"/>
            <a:ext cx="4240437" cy="6858000"/>
          </a:xfrm>
          <a:prstGeom prst="rect">
            <a:avLst/>
          </a:prstGeom>
          <a:solidFill>
            <a:srgbClr val="23B9CE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4"/>
          <p:cNvSpPr txBox="1">
            <a:spLocks noGrp="1"/>
          </p:cNvSpPr>
          <p:nvPr>
            <p:ph type="title"/>
          </p:nvPr>
        </p:nvSpPr>
        <p:spPr>
          <a:xfrm>
            <a:off x="522513" y="535020"/>
            <a:ext cx="3287487" cy="559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"/>
              <a:buNone/>
              <a:defRPr sz="4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4"/>
          <p:cNvSpPr txBox="1">
            <a:spLocks noGrp="1"/>
          </p:cNvSpPr>
          <p:nvPr>
            <p:ph type="body" idx="1"/>
          </p:nvPr>
        </p:nvSpPr>
        <p:spPr>
          <a:xfrm>
            <a:off x="4659086" y="728662"/>
            <a:ext cx="7013804" cy="540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219" name="Google Shape;219;p44" descr="Google Shape;10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1" cy="5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5"/>
          <p:cNvSpPr/>
          <p:nvPr/>
        </p:nvSpPr>
        <p:spPr>
          <a:xfrm>
            <a:off x="1" y="0"/>
            <a:ext cx="4240437" cy="6858000"/>
          </a:xfrm>
          <a:prstGeom prst="rect">
            <a:avLst/>
          </a:prstGeom>
          <a:solidFill>
            <a:srgbClr val="EA504C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5"/>
          <p:cNvSpPr txBox="1">
            <a:spLocks noGrp="1"/>
          </p:cNvSpPr>
          <p:nvPr>
            <p:ph type="title"/>
          </p:nvPr>
        </p:nvSpPr>
        <p:spPr>
          <a:xfrm>
            <a:off x="522513" y="535020"/>
            <a:ext cx="3287487" cy="559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"/>
              <a:buNone/>
              <a:defRPr sz="4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5"/>
          <p:cNvSpPr txBox="1">
            <a:spLocks noGrp="1"/>
          </p:cNvSpPr>
          <p:nvPr>
            <p:ph type="body" idx="1"/>
          </p:nvPr>
        </p:nvSpPr>
        <p:spPr>
          <a:xfrm>
            <a:off x="4659086" y="728662"/>
            <a:ext cx="7013804" cy="540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Char char="•"/>
              <a:defRPr sz="200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225" name="Google Shape;225;p45" descr="Google Shape;10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1" cy="5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6" descr="Google Shape;10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1" cy="5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8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9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9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49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>
  <p:cSld name="OBJECT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0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51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ctrTitle"/>
          </p:nvPr>
        </p:nvSpPr>
        <p:spPr>
          <a:xfrm>
            <a:off x="473411" y="451155"/>
            <a:ext cx="11199779" cy="85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B9CE"/>
              </a:buClr>
              <a:buSzPts val="5400"/>
              <a:buFont typeface="Source Sans Pro"/>
              <a:buNone/>
              <a:defRPr sz="5400" b="1" i="0">
                <a:solidFill>
                  <a:srgbClr val="23B9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73076" y="1800125"/>
            <a:ext cx="11200114" cy="30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1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A5E"/>
              </a:buClr>
              <a:buSzPts val="2000"/>
              <a:buChar char="•"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73075" y="2286000"/>
            <a:ext cx="11207069" cy="358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A5E"/>
              </a:buClr>
              <a:buSzPts val="2000"/>
              <a:buChar char="•"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0" cy="54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52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3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5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5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5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53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4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5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56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57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57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8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58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9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59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>
            <a:off x="473411" y="451155"/>
            <a:ext cx="11199779" cy="85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B9CE"/>
              </a:buClr>
              <a:buSzPts val="5400"/>
              <a:buFont typeface="Source Sans Pro"/>
              <a:buNone/>
              <a:defRPr sz="5400" b="1" i="0">
                <a:solidFill>
                  <a:srgbClr val="23B9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73076" y="1800125"/>
            <a:ext cx="5431950" cy="30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1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A5E"/>
              </a:buClr>
              <a:buSzPts val="2000"/>
              <a:buChar char="•"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73076" y="2286000"/>
            <a:ext cx="5431950" cy="358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A5E"/>
              </a:buClr>
              <a:buSzPts val="2000"/>
              <a:buChar char="•"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073300" y="1800125"/>
            <a:ext cx="5431950" cy="30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1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A5E"/>
              </a:buClr>
              <a:buSzPts val="2000"/>
              <a:buChar char="•"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073300" y="2286000"/>
            <a:ext cx="5431950" cy="358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3A5E"/>
              </a:buClr>
              <a:buSzPts val="2000"/>
              <a:buChar char="•"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0" cy="54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0" y="0"/>
            <a:ext cx="6086475" cy="6858000"/>
          </a:xfrm>
          <a:prstGeom prst="rect">
            <a:avLst/>
          </a:prstGeom>
          <a:solidFill>
            <a:srgbClr val="EA50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515257" y="1143001"/>
            <a:ext cx="5050972" cy="4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ource Sans Pro"/>
              <a:buNone/>
              <a:defRPr sz="60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601732" y="728662"/>
            <a:ext cx="5071156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0" cy="54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1" y="0"/>
            <a:ext cx="4240437" cy="6858000"/>
          </a:xfrm>
          <a:prstGeom prst="rect">
            <a:avLst/>
          </a:prstGeom>
          <a:solidFill>
            <a:srgbClr val="FDC54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22513" y="535021"/>
            <a:ext cx="3287487" cy="559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ource Sans Pro"/>
              <a:buNone/>
              <a:defRPr sz="40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4659087" y="728662"/>
            <a:ext cx="7013802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4685" y="6089515"/>
            <a:ext cx="1175460" cy="54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1" y="0"/>
            <a:ext cx="4240437" cy="6858000"/>
          </a:xfrm>
          <a:prstGeom prst="rect">
            <a:avLst/>
          </a:prstGeom>
          <a:solidFill>
            <a:srgbClr val="23B9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522513" y="535021"/>
            <a:ext cx="3287487" cy="349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ource Sans Pro"/>
              <a:buNone/>
              <a:defRPr sz="40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659087" y="728662"/>
            <a:ext cx="7013802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  <a:defRPr sz="2000" b="0" i="0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0712" y="4201888"/>
            <a:ext cx="1749986" cy="1749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4685" y="6089515"/>
            <a:ext cx="1175460" cy="54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ldNum" idx="1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orhazsuliblog.blogspot.com/" TargetMode="External"/><Relationship Id="rId3" Type="http://schemas.openxmlformats.org/officeDocument/2006/relationships/hyperlink" Target="https://youtu.be/J6iedHB_LNI?fbclid=IwAR3AOSlXhlX4AC_fa-s7o4jj-U4ipBznuA9VM9jLFYM-nWFWglmulz2wmPs" TargetMode="External"/><Relationship Id="rId7" Type="http://schemas.openxmlformats.org/officeDocument/2006/relationships/hyperlink" Target="https://www.instagram.com/korhaz.sul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youtu.be/ARZFyQ7-bkQ" TargetMode="External"/><Relationship Id="rId11" Type="http://schemas.openxmlformats.org/officeDocument/2006/relationships/image" Target="../media/image15.jpg"/><Relationship Id="rId5" Type="http://schemas.openxmlformats.org/officeDocument/2006/relationships/hyperlink" Target="https://youtu.be/ibY9ZiXjoGc" TargetMode="External"/><Relationship Id="rId10" Type="http://schemas.openxmlformats.org/officeDocument/2006/relationships/image" Target="../media/image14.jpg"/><Relationship Id="rId4" Type="http://schemas.openxmlformats.org/officeDocument/2006/relationships/hyperlink" Target="https://youtu.be/yN7xJ4R2iMg" TargetMode="Externa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.youtube.com/watch?v=dEe7IBU_QKw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orhazsuli.hu/onkentesekne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92" y="4121063"/>
            <a:ext cx="2145600" cy="6019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0"/>
          <p:cNvSpPr txBox="1"/>
          <p:nvPr/>
        </p:nvSpPr>
        <p:spPr>
          <a:xfrm>
            <a:off x="407800" y="232800"/>
            <a:ext cx="6557700" cy="3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Legyél egy gyógyuló fiatal mentora a </a:t>
            </a:r>
            <a:endParaRPr sz="4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KórházSuliban</a:t>
            </a:r>
            <a:endParaRPr sz="77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9" name="Google Shape;28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50" y="3189251"/>
            <a:ext cx="5053527" cy="3368175"/>
          </a:xfrm>
          <a:prstGeom prst="rect">
            <a:avLst/>
          </a:prstGeom>
          <a:noFill/>
          <a:ln w="38100" cap="flat" cmpd="sng">
            <a:solidFill>
              <a:srgbClr val="FDC54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60"/>
          <p:cNvSpPr txBox="1"/>
          <p:nvPr/>
        </p:nvSpPr>
        <p:spPr>
          <a:xfrm>
            <a:off x="3348425" y="1181800"/>
            <a:ext cx="978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700" y="386225"/>
            <a:ext cx="2793350" cy="17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1"/>
          <p:cNvSpPr txBox="1">
            <a:spLocks noGrp="1"/>
          </p:cNvSpPr>
          <p:nvPr>
            <p:ph type="title"/>
          </p:nvPr>
        </p:nvSpPr>
        <p:spPr>
          <a:xfrm>
            <a:off x="522513" y="535020"/>
            <a:ext cx="3287400" cy="3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"/>
              <a:buNone/>
            </a:pPr>
            <a:r>
              <a:rPr lang="en-US" sz="51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RÓLUNK</a:t>
            </a:r>
            <a:endParaRPr sz="5100"/>
          </a:p>
        </p:txBody>
      </p:sp>
      <p:sp>
        <p:nvSpPr>
          <p:cNvPr id="297" name="Google Shape;297;p61"/>
          <p:cNvSpPr txBox="1">
            <a:spLocks noGrp="1"/>
          </p:cNvSpPr>
          <p:nvPr>
            <p:ph type="body" idx="1"/>
          </p:nvPr>
        </p:nvSpPr>
        <p:spPr>
          <a:xfrm>
            <a:off x="4659086" y="881062"/>
            <a:ext cx="7013700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1760" b="1"/>
              <a:t>Tudtad?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176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1750"/>
              <a:t>Évente </a:t>
            </a:r>
            <a:r>
              <a:rPr lang="en-US" sz="1750" b="1"/>
              <a:t>közel 2000 gyerek marad ki az iskolából</a:t>
            </a:r>
            <a:r>
              <a:rPr lang="en-US" sz="1750"/>
              <a:t> a tartós betegsége miatt. Közben nem tudnak iskolába járni, lemaradnak a tanulásban, sokáig nem találkoznak barátaikkal, osztálytársaikkal, ezért </a:t>
            </a:r>
            <a:r>
              <a:rPr lang="en-US" sz="1750" b="1"/>
              <a:t>elszigetelődnek, magányossá válhatnak</a:t>
            </a:r>
            <a:r>
              <a:rPr lang="en-US" sz="1750"/>
              <a:t>.</a:t>
            </a:r>
            <a:endParaRPr sz="175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175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1750" b="1"/>
              <a:t>Amit a KórházSuli tesz</a:t>
            </a:r>
            <a:endParaRPr sz="175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175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1750"/>
              <a:t>A KórházSuliban azért dolgozunk, hogy az otthon gyógyuló gyerekek lelkileg is megerősödve térhessenek vissza betegségük előtti életükhöz. </a:t>
            </a:r>
            <a:r>
              <a:rPr lang="en-US" sz="1750" b="1"/>
              <a:t>Középiskolás és egyetemista önkénteseinkkel</a:t>
            </a:r>
            <a:r>
              <a:rPr lang="en-US" sz="1750"/>
              <a:t> közösen </a:t>
            </a:r>
            <a:r>
              <a:rPr lang="en-US" sz="1750" b="1"/>
              <a:t>segítjük őket a felzárkózásban</a:t>
            </a:r>
            <a:r>
              <a:rPr lang="en-US" sz="1750"/>
              <a:t>, ám a tananyag átadásánál többet is nyújtunk: egy </a:t>
            </a:r>
            <a:r>
              <a:rPr lang="en-US" sz="1750" b="1"/>
              <a:t>vidám, kreatív, támogató közösség</a:t>
            </a:r>
            <a:r>
              <a:rPr lang="en-US" sz="1750"/>
              <a:t>et. Így gondoskodunk arról, hogy a gyógyuló gyerekeknek legyenek céljaik, aktívak maradjanak, visszanyerjék magabiztosságukat, és ha eljön az ideje, felkészülten lépjenek be újra az iskola kapuján.</a:t>
            </a:r>
            <a:endParaRPr sz="1750"/>
          </a:p>
          <a:p>
            <a:pPr marL="0" marR="40233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176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US" sz="2640" b="1"/>
              <a:t>Hiszünk a tanulás és a közösség gyógyító erejében!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2"/>
          <p:cNvSpPr txBox="1">
            <a:spLocks noGrp="1"/>
          </p:cNvSpPr>
          <p:nvPr>
            <p:ph type="title"/>
          </p:nvPr>
        </p:nvSpPr>
        <p:spPr>
          <a:xfrm>
            <a:off x="678774" y="690663"/>
            <a:ext cx="10833374" cy="144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B9CE"/>
              </a:buClr>
              <a:buSzPts val="5400"/>
              <a:buFont typeface="Source Sans Pro"/>
              <a:buNone/>
            </a:pPr>
            <a:r>
              <a:rPr lang="en-US" sz="5400" b="1">
                <a:solidFill>
                  <a:srgbClr val="23B9C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MI VILÁGUNK</a:t>
            </a:r>
            <a:endParaRPr/>
          </a:p>
        </p:txBody>
      </p:sp>
      <p:sp>
        <p:nvSpPr>
          <p:cNvPr id="303" name="Google Shape;303;p62"/>
          <p:cNvSpPr txBox="1">
            <a:spLocks noGrp="1"/>
          </p:cNvSpPr>
          <p:nvPr>
            <p:ph type="body" idx="1"/>
          </p:nvPr>
        </p:nvSpPr>
        <p:spPr>
          <a:xfrm>
            <a:off x="666884" y="2009997"/>
            <a:ext cx="10858232" cy="374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9"/>
              <a:buNone/>
            </a:pPr>
            <a:r>
              <a:rPr lang="en-US" sz="1879" b="1"/>
              <a:t>KórházSuli 1 percben: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9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https://youtu.be/J6iedHB_LNI</a:t>
            </a:r>
            <a:endParaRPr sz="1879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9"/>
              <a:buNone/>
            </a:pPr>
            <a:endParaRPr u="sng">
              <a:solidFill>
                <a:schemeClr val="hlink"/>
              </a:solidFill>
              <a:hlinkClick r:id="rId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9"/>
              <a:buNone/>
            </a:pPr>
            <a:r>
              <a:rPr lang="en-US" sz="1879" b="1"/>
              <a:t>Így tanulnak tanulópárjaink: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9"/>
              <a:buNone/>
            </a:pPr>
            <a:endParaRPr sz="1879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https://youtu.be/ibY9ZiXjoGc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https://youtu.be/ARZFyQ7-bkQ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9"/>
              <a:buNone/>
            </a:pPr>
            <a:endParaRPr u="sng">
              <a:solidFill>
                <a:schemeClr val="hlink"/>
              </a:solidFill>
              <a:hlinkClick r:id="rId6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9"/>
              <a:buNone/>
            </a:pPr>
            <a:r>
              <a:rPr lang="en-US" sz="1879" b="1"/>
              <a:t>Képek, történetek rólunk: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9"/>
              <a:buNone/>
            </a:pPr>
            <a:endParaRPr sz="1879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9"/>
              <a:buNone/>
            </a:pPr>
            <a:r>
              <a:rPr lang="en-US" sz="1879"/>
              <a:t>Insta oldalunk: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https://www.instagram.com/korhaz.suli/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9"/>
              <a:buNone/>
            </a:pPr>
            <a:r>
              <a:rPr lang="en-US" sz="1879"/>
              <a:t>Blogunk: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https://korhazsuliblog.blogspot.com/</a:t>
            </a:r>
            <a:endParaRPr/>
          </a:p>
        </p:txBody>
      </p:sp>
      <p:pic>
        <p:nvPicPr>
          <p:cNvPr id="304" name="Google Shape;304;p62" descr="120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89219" y="654630"/>
            <a:ext cx="4602412" cy="299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2" descr="117.JPG"/>
          <p:cNvPicPr preferRelativeResize="0"/>
          <p:nvPr/>
        </p:nvPicPr>
        <p:blipFill rotWithShape="1">
          <a:blip r:embed="rId10">
            <a:alphaModFix/>
          </a:blip>
          <a:srcRect l="25150" r="25150"/>
          <a:stretch/>
        </p:blipFill>
        <p:spPr>
          <a:xfrm>
            <a:off x="6991573" y="3717409"/>
            <a:ext cx="2000034" cy="267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62" descr="134.jpg"/>
          <p:cNvPicPr preferRelativeResize="0"/>
          <p:nvPr/>
        </p:nvPicPr>
        <p:blipFill rotWithShape="1">
          <a:blip r:embed="rId11">
            <a:alphaModFix/>
          </a:blip>
          <a:srcRect t="26415" r="3" b="11646"/>
          <a:stretch/>
        </p:blipFill>
        <p:spPr>
          <a:xfrm>
            <a:off x="9133040" y="3730264"/>
            <a:ext cx="2422584" cy="266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3"/>
          <p:cNvSpPr txBox="1">
            <a:spLocks noGrp="1"/>
          </p:cNvSpPr>
          <p:nvPr>
            <p:ph type="body" idx="1"/>
          </p:nvPr>
        </p:nvSpPr>
        <p:spPr>
          <a:xfrm>
            <a:off x="1582057" y="680516"/>
            <a:ext cx="4849162" cy="2181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3975" tIns="323975" rIns="323975" bIns="323975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i="0"/>
              <a:t>„Lacinak így sokkal könnyebb volt tartani a tempót és sikerült mélyebb kapcsolatot kialakítani az önkéntes tanárokkal. Utunk a végéhez ért a mai nappal sikeres érettségi vizsgát tett. Minden percért és pillanatért hálásak vagyunk, mert nélkületek nem sikerült volna.”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i="0"/>
              <a:t>K. Bea, szülő</a:t>
            </a:r>
            <a:endParaRPr/>
          </a:p>
        </p:txBody>
      </p:sp>
      <p:sp>
        <p:nvSpPr>
          <p:cNvPr id="312" name="Google Shape;312;p63"/>
          <p:cNvSpPr txBox="1">
            <a:spLocks noGrp="1"/>
          </p:cNvSpPr>
          <p:nvPr>
            <p:ph type="body" idx="2"/>
          </p:nvPr>
        </p:nvSpPr>
        <p:spPr>
          <a:xfrm>
            <a:off x="5464630" y="3670458"/>
            <a:ext cx="4849162" cy="2181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3975" tIns="323975" rIns="323975" bIns="323975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A5E"/>
              </a:buClr>
              <a:buSzPts val="1520"/>
              <a:buFont typeface="Source Sans Pro"/>
              <a:buNone/>
            </a:pPr>
            <a:r>
              <a:rPr lang="en-US" sz="152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„Az itt szerzett tapasztalatokat, mind emberi, mind "szakmai" értelemben nem lehet elfelejteni. Minden óra különleges és valamit hozzáad az emberhez, feltölti energiával, mert látja, hogy a befektetett munka megtérül.”</a:t>
            </a:r>
            <a:br>
              <a:rPr lang="en-US" sz="152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52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Zsilvölgyi Fanni, önkéntes</a:t>
            </a:r>
            <a:endParaRPr/>
          </a:p>
        </p:txBody>
      </p:sp>
      <p:pic>
        <p:nvPicPr>
          <p:cNvPr id="313" name="Google Shape;313;p63" descr="Google Shape;28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791" y="2729936"/>
            <a:ext cx="358620" cy="26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3" descr="Google Shape;284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850" y="548203"/>
            <a:ext cx="358621" cy="26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3" descr="Google Shape;28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8591" y="5719879"/>
            <a:ext cx="358620" cy="26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3" descr="Google Shape;286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2650" y="3538146"/>
            <a:ext cx="358621" cy="26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2684" y="1281629"/>
            <a:ext cx="1446998" cy="144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63" descr="Miért nehéz visszamenni? Miért nehéz visszafogadni?&#10;A KórházSuliban segítő és segített diákok kisfilmében Te is választ találsz. &#10;Gánt 2019" title="Sokminden megváltozott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425" y="3396377"/>
            <a:ext cx="3916900" cy="293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63"/>
          <p:cNvSpPr txBox="1"/>
          <p:nvPr/>
        </p:nvSpPr>
        <p:spPr>
          <a:xfrm>
            <a:off x="2262500" y="6373275"/>
            <a:ext cx="1529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9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kisfilm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4"/>
          <p:cNvSpPr txBox="1">
            <a:spLocks noGrp="1"/>
          </p:cNvSpPr>
          <p:nvPr>
            <p:ph type="title"/>
          </p:nvPr>
        </p:nvSpPr>
        <p:spPr>
          <a:xfrm>
            <a:off x="0" y="1056450"/>
            <a:ext cx="4243800" cy="18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"/>
              <a:buNone/>
            </a:pPr>
            <a:r>
              <a:rPr lang="en-US" sz="5100"/>
              <a:t>Amire hívunk</a:t>
            </a:r>
            <a:endParaRPr sz="5100"/>
          </a:p>
        </p:txBody>
      </p:sp>
      <p:sp>
        <p:nvSpPr>
          <p:cNvPr id="325" name="Google Shape;325;p64"/>
          <p:cNvSpPr txBox="1">
            <a:spLocks noGrp="1"/>
          </p:cNvSpPr>
          <p:nvPr>
            <p:ph type="body" idx="4294967295"/>
          </p:nvPr>
        </p:nvSpPr>
        <p:spPr>
          <a:xfrm>
            <a:off x="5168400" y="975800"/>
            <a:ext cx="5933400" cy="5622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2450">
              <a:solidFill>
                <a:srgbClr val="0C3A5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38200" marR="3810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rgbClr val="0E3758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Az általad választott tantárgyból egy tartós betegségből gyógyuló fiatal online vagy személyes tanítása, mentorálása heti rendszerességgel.(1-2 óra/hét)</a:t>
            </a:r>
            <a:endParaRPr sz="2400">
              <a:solidFill>
                <a:srgbClr val="0E3758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38200" marR="3810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rgbClr val="0E3758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Kórházi osztályokon szervezett tanulószobákban egyéni/csoportos órák megtartása. (1-2 óra/hét)</a:t>
            </a:r>
            <a:endParaRPr sz="2400">
              <a:solidFill>
                <a:srgbClr val="0E3758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38200" marR="3810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rgbClr val="0E3758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Szeretnénk, ha minimum egy félévre elköteleződnél hozzánk.</a:t>
            </a:r>
            <a:endParaRPr sz="2400">
              <a:solidFill>
                <a:srgbClr val="0E3758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92100" marR="2921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0E3758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2450">
              <a:solidFill>
                <a:srgbClr val="0C3A5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C3A5E"/>
              </a:buClr>
              <a:buSzPts val="713"/>
              <a:buFont typeface="Source Sans Pro"/>
              <a:buNone/>
            </a:pPr>
            <a:endParaRPr sz="2627"/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2675"/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2150"/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1450"/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1450"/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1450"/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1450"/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14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5"/>
          <p:cNvSpPr txBox="1">
            <a:spLocks noGrp="1"/>
          </p:cNvSpPr>
          <p:nvPr>
            <p:ph type="title"/>
          </p:nvPr>
        </p:nvSpPr>
        <p:spPr>
          <a:xfrm>
            <a:off x="678774" y="690663"/>
            <a:ext cx="10833374" cy="144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B9CE"/>
              </a:buClr>
              <a:buSzPts val="5400"/>
              <a:buFont typeface="Source Sans Pro"/>
              <a:buNone/>
            </a:pPr>
            <a:r>
              <a:rPr lang="en-US"/>
              <a:t>Amit mi adunk Neked: </a:t>
            </a:r>
            <a:endParaRPr/>
          </a:p>
        </p:txBody>
      </p:sp>
      <p:sp>
        <p:nvSpPr>
          <p:cNvPr id="331" name="Google Shape;331;p65"/>
          <p:cNvSpPr txBox="1">
            <a:spLocks noGrp="1"/>
          </p:cNvSpPr>
          <p:nvPr>
            <p:ph type="body" idx="1"/>
          </p:nvPr>
        </p:nvSpPr>
        <p:spPr>
          <a:xfrm>
            <a:off x="2982431" y="3540629"/>
            <a:ext cx="28008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C3A5E"/>
              </a:buClr>
              <a:buSzPts val="1775"/>
              <a:buFont typeface="Arial"/>
              <a:buNone/>
            </a:pPr>
            <a:r>
              <a:rPr lang="en-US" sz="1900" b="1"/>
              <a:t>professzionális szakmai háttér és támogatás</a:t>
            </a:r>
            <a:endParaRPr sz="1900"/>
          </a:p>
        </p:txBody>
      </p:sp>
      <p:pic>
        <p:nvPicPr>
          <p:cNvPr id="332" name="Google Shape;332;p65" descr="Google Shape;30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446" y="3022823"/>
            <a:ext cx="1776158" cy="156033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5"/>
          <p:cNvSpPr txBox="1"/>
          <p:nvPr/>
        </p:nvSpPr>
        <p:spPr>
          <a:xfrm>
            <a:off x="2982425" y="5116850"/>
            <a:ext cx="32604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A5E"/>
              </a:buClr>
              <a:buSzPts val="1700"/>
              <a:buFont typeface="Source Sans Pro"/>
              <a:buNone/>
            </a:pPr>
            <a:r>
              <a:rPr lang="en-US" sz="19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egy gyógyuló fiatal, akivel legalább egy féléven keresztül együtt tanulhatsz</a:t>
            </a:r>
            <a:endParaRPr sz="1390"/>
          </a:p>
        </p:txBody>
      </p:sp>
      <p:sp>
        <p:nvSpPr>
          <p:cNvPr id="334" name="Google Shape;334;p65"/>
          <p:cNvSpPr txBox="1"/>
          <p:nvPr/>
        </p:nvSpPr>
        <p:spPr>
          <a:xfrm>
            <a:off x="2982424" y="2086050"/>
            <a:ext cx="39663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C3A5E"/>
              </a:buClr>
              <a:buSzPts val="1250"/>
              <a:buFont typeface="Source Sans Pro"/>
              <a:buNone/>
            </a:pPr>
            <a:r>
              <a:rPr lang="en-US" sz="1945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kiszámítható és jól tervezhető feladat és időbeosztás országos lefedettséggel</a:t>
            </a:r>
            <a:endParaRPr sz="1075" b="1"/>
          </a:p>
        </p:txBody>
      </p:sp>
      <p:pic>
        <p:nvPicPr>
          <p:cNvPr id="335" name="Google Shape;335;p65" descr="Google Shape;31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4130" y="1795962"/>
            <a:ext cx="1640722" cy="79214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5"/>
          <p:cNvSpPr txBox="1"/>
          <p:nvPr/>
        </p:nvSpPr>
        <p:spPr>
          <a:xfrm>
            <a:off x="8443425" y="5235800"/>
            <a:ext cx="29805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</a:pPr>
            <a:r>
              <a:rPr lang="en-US" sz="19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elfogadó, kreatív és együttműködő közösség</a:t>
            </a:r>
            <a:endParaRPr sz="1900" b="1">
              <a:solidFill>
                <a:srgbClr val="0C3A5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7" name="Google Shape;337;p65" descr="Google Shape;306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3342" y="2934686"/>
            <a:ext cx="1241732" cy="14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5"/>
          <p:cNvSpPr txBox="1"/>
          <p:nvPr/>
        </p:nvSpPr>
        <p:spPr>
          <a:xfrm>
            <a:off x="8353900" y="3513188"/>
            <a:ext cx="28911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A5E"/>
              </a:buClr>
              <a:buSzPts val="1800"/>
              <a:buFont typeface="Source Sans Pro"/>
              <a:buNone/>
            </a:pPr>
            <a:r>
              <a:rPr lang="en-US" sz="19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tanulás önmagadról és másokról</a:t>
            </a:r>
            <a:endParaRPr sz="1500"/>
          </a:p>
        </p:txBody>
      </p:sp>
      <p:pic>
        <p:nvPicPr>
          <p:cNvPr id="339" name="Google Shape;339;p65" descr="Google Shape;325;p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90709" y="4762530"/>
            <a:ext cx="1446999" cy="144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5" descr="Google Shape;328;p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9557" y="4763182"/>
            <a:ext cx="1647936" cy="14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682126">
            <a:off x="6948725" y="1575725"/>
            <a:ext cx="968325" cy="118681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5"/>
          <p:cNvSpPr txBox="1"/>
          <p:nvPr/>
        </p:nvSpPr>
        <p:spPr>
          <a:xfrm>
            <a:off x="8137700" y="1938288"/>
            <a:ext cx="3966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C3A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igazolás az önkéntes órákról az egyetemed felé, kredit</a:t>
            </a:r>
            <a:endParaRPr sz="1900" b="1">
              <a:solidFill>
                <a:srgbClr val="0C3A5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6"/>
          <p:cNvSpPr txBox="1">
            <a:spLocks noGrp="1"/>
          </p:cNvSpPr>
          <p:nvPr>
            <p:ph type="title"/>
          </p:nvPr>
        </p:nvSpPr>
        <p:spPr>
          <a:xfrm>
            <a:off x="214875" y="535025"/>
            <a:ext cx="3957300" cy="55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ource Sans Pro"/>
              <a:buNone/>
            </a:pPr>
            <a:r>
              <a:rPr lang="en-US" sz="4400"/>
              <a:t>Tapasztalatok, amikkel gazdagodhatsz</a:t>
            </a:r>
            <a:endParaRPr sz="4400"/>
          </a:p>
        </p:txBody>
      </p:sp>
      <p:sp>
        <p:nvSpPr>
          <p:cNvPr id="348" name="Google Shape;348;p66"/>
          <p:cNvSpPr txBox="1">
            <a:spLocks noGrp="1"/>
          </p:cNvSpPr>
          <p:nvPr>
            <p:ph type="body" idx="1"/>
          </p:nvPr>
        </p:nvSpPr>
        <p:spPr>
          <a:xfrm>
            <a:off x="4533750" y="479524"/>
            <a:ext cx="7013700" cy="57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Hozzánk csatlakozva rengeteg élménnyel építheted személyiségedet, szakmaiságodat.  Megtapasztalhatod,  hogy mennyire fontos:  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/>
          </a:p>
          <a:p>
            <a:pPr marL="1828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>
              <a:solidFill>
                <a:srgbClr val="FDC543"/>
              </a:solidFill>
            </a:endParaRPr>
          </a:p>
          <a:p>
            <a:pPr marL="1828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>
                <a:solidFill>
                  <a:srgbClr val="FDC543"/>
                </a:solidFill>
              </a:rPr>
              <a:t>a differenciálás,</a:t>
            </a:r>
            <a:endParaRPr sz="2700" b="1">
              <a:solidFill>
                <a:srgbClr val="FDC543"/>
              </a:solidFill>
            </a:endParaRPr>
          </a:p>
          <a:p>
            <a:pPr marL="1828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>
                <a:solidFill>
                  <a:srgbClr val="FDC543"/>
                </a:solidFill>
              </a:rPr>
              <a:t>az egyéni bánásmód,</a:t>
            </a:r>
            <a:endParaRPr sz="2700" b="1">
              <a:solidFill>
                <a:srgbClr val="FDC543"/>
              </a:solidFill>
            </a:endParaRPr>
          </a:p>
          <a:p>
            <a:pPr marL="1828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>
                <a:solidFill>
                  <a:srgbClr val="FDC543"/>
                </a:solidFill>
              </a:rPr>
              <a:t>a személyes odafigyelés, </a:t>
            </a:r>
            <a:endParaRPr sz="2700" b="1">
              <a:solidFill>
                <a:srgbClr val="FDC543"/>
              </a:solidFill>
            </a:endParaRPr>
          </a:p>
          <a:p>
            <a:pPr marL="1828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>
                <a:solidFill>
                  <a:srgbClr val="FDC543"/>
                </a:solidFill>
              </a:rPr>
              <a:t>az értő hallgatás,</a:t>
            </a:r>
            <a:endParaRPr sz="2700" b="1">
              <a:solidFill>
                <a:srgbClr val="FDC543"/>
              </a:solidFill>
            </a:endParaRPr>
          </a:p>
          <a:p>
            <a:pPr marL="1828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>
                <a:solidFill>
                  <a:srgbClr val="FDC543"/>
                </a:solidFill>
              </a:rPr>
              <a:t>a hiteles és nyílt kommunikáció,</a:t>
            </a:r>
            <a:endParaRPr sz="2700" b="1">
              <a:solidFill>
                <a:srgbClr val="FDC543"/>
              </a:solidFill>
            </a:endParaRPr>
          </a:p>
          <a:p>
            <a:pPr marL="1828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>
                <a:solidFill>
                  <a:srgbClr val="FDC543"/>
                </a:solidFill>
              </a:rPr>
              <a:t>a fokozatosság,</a:t>
            </a:r>
            <a:endParaRPr sz="2700" b="1">
              <a:solidFill>
                <a:srgbClr val="FDC543"/>
              </a:solidFill>
            </a:endParaRPr>
          </a:p>
          <a:p>
            <a:pPr marL="1828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>
                <a:solidFill>
                  <a:srgbClr val="FDC543"/>
                </a:solidFill>
              </a:rPr>
              <a:t>az empátia,</a:t>
            </a:r>
            <a:endParaRPr sz="2700" b="1">
              <a:solidFill>
                <a:srgbClr val="FDC543"/>
              </a:solidFill>
            </a:endParaRPr>
          </a:p>
          <a:p>
            <a:pPr marL="1828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>
                <a:solidFill>
                  <a:srgbClr val="FDC543"/>
                </a:solidFill>
              </a:rPr>
              <a:t>belső motiváció megtalálása és fenntartása.</a:t>
            </a:r>
            <a:endParaRPr sz="2700" b="1">
              <a:solidFill>
                <a:srgbClr val="FDC543"/>
              </a:solidFill>
            </a:endParaRPr>
          </a:p>
          <a:p>
            <a:pPr marL="1828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>
              <a:solidFill>
                <a:schemeClr val="accent4"/>
              </a:solidFill>
            </a:endParaRPr>
          </a:p>
          <a:p>
            <a:pPr marL="1828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/>
          </a:p>
          <a:p>
            <a:pPr marL="1828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A5E"/>
              </a:buClr>
              <a:buSzPts val="2000"/>
              <a:buFont typeface="Source Sans Pro"/>
              <a:buNone/>
            </a:pPr>
            <a:endParaRPr/>
          </a:p>
        </p:txBody>
      </p:sp>
      <p:pic>
        <p:nvPicPr>
          <p:cNvPr id="349" name="Google Shape;349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0101" y="5135900"/>
            <a:ext cx="780550" cy="7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0103" y="4184277"/>
            <a:ext cx="780550" cy="78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0100" y="3086050"/>
            <a:ext cx="780550" cy="685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0100" y="1964575"/>
            <a:ext cx="780550" cy="78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7"/>
          <p:cNvSpPr txBox="1">
            <a:spLocks noGrp="1"/>
          </p:cNvSpPr>
          <p:nvPr>
            <p:ph type="ctrTitle"/>
          </p:nvPr>
        </p:nvSpPr>
        <p:spPr>
          <a:xfrm>
            <a:off x="678774" y="690664"/>
            <a:ext cx="108333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B9CE"/>
              </a:buClr>
              <a:buSzPct val="100000"/>
              <a:buFont typeface="Source Sans Pro"/>
              <a:buNone/>
            </a:pPr>
            <a:r>
              <a:rPr lang="en-US"/>
              <a:t>Hogyan tovább?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B9CE"/>
              </a:buClr>
              <a:buSzPct val="100000"/>
              <a:buFont typeface="Source Sans Pro"/>
              <a:buNone/>
            </a:pPr>
            <a:endParaRPr/>
          </a:p>
        </p:txBody>
      </p:sp>
      <p:sp>
        <p:nvSpPr>
          <p:cNvPr id="358" name="Google Shape;358;p67"/>
          <p:cNvSpPr txBox="1">
            <a:spLocks noGrp="1"/>
          </p:cNvSpPr>
          <p:nvPr>
            <p:ph type="body" idx="1"/>
          </p:nvPr>
        </p:nvSpPr>
        <p:spPr>
          <a:xfrm>
            <a:off x="666325" y="1647350"/>
            <a:ext cx="10858200" cy="4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2"/>
          </a:p>
          <a:p>
            <a:pPr marL="457200" lvl="0" indent="-35194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204"/>
              <a:buChar char="●"/>
            </a:pPr>
            <a:r>
              <a:rPr lang="en-US" sz="2792"/>
              <a:t>A jelentkezésed után felvesszük Veled a kapcsolatot.</a:t>
            </a:r>
            <a:endParaRPr sz="2792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2"/>
          </a:p>
          <a:p>
            <a:pPr marL="457200" lvl="0" indent="-35194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204"/>
              <a:buChar char="●"/>
            </a:pPr>
            <a:r>
              <a:rPr lang="en-US" sz="2792"/>
              <a:t>Részt kell venned a feladatkörödnek megfelelő online képzésen.</a:t>
            </a:r>
            <a:endParaRPr sz="2792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2"/>
          </a:p>
          <a:p>
            <a:pPr marL="457200" lvl="0" indent="-35194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204"/>
              <a:buChar char="●"/>
            </a:pPr>
            <a:r>
              <a:rPr lang="en-US" sz="2792"/>
              <a:t>Önkéntes szerződést kötünk Veled.</a:t>
            </a:r>
            <a:endParaRPr sz="2792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2"/>
          </a:p>
          <a:p>
            <a:pPr marL="457200" lvl="0" indent="-35194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204"/>
              <a:buChar char="●"/>
            </a:pPr>
            <a:r>
              <a:rPr lang="en-US" sz="2792"/>
              <a:t>Ha személyesen kapcsolódsz tanítványodhoz, félévente egyszer kötelező esetmegbeszélőre várunk.</a:t>
            </a:r>
            <a:endParaRPr sz="2792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2"/>
          </a:p>
          <a:p>
            <a:pPr marL="457200" lvl="0" indent="-35194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204"/>
              <a:buChar char="●"/>
            </a:pPr>
            <a:r>
              <a:rPr lang="en-US" sz="2792"/>
              <a:t>A munkád során folyamatosan professzionális háttértámogatást kapsz.</a:t>
            </a:r>
            <a:endParaRPr sz="2792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2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2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2"/>
              <a:t>Jelentkezés:  </a:t>
            </a:r>
            <a:r>
              <a:rPr lang="en-US" sz="2792" u="sng">
                <a:solidFill>
                  <a:schemeClr val="hlink"/>
                </a:solidFill>
                <a:hlinkClick r:id="rId3"/>
              </a:rPr>
              <a:t>ITT</a:t>
            </a:r>
            <a:endParaRPr sz="2792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92"/>
          </a:p>
        </p:txBody>
      </p:sp>
      <p:sp>
        <p:nvSpPr>
          <p:cNvPr id="359" name="Google Shape;359;p67"/>
          <p:cNvSpPr txBox="1"/>
          <p:nvPr/>
        </p:nvSpPr>
        <p:spPr>
          <a:xfrm>
            <a:off x="730500" y="5712000"/>
            <a:ext cx="114615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B9CE"/>
              </a:buClr>
              <a:buSzPts val="5400"/>
              <a:buFont typeface="Source Sans Pro"/>
              <a:buNone/>
            </a:pPr>
            <a:r>
              <a:rPr lang="en-US" sz="3800" b="1">
                <a:solidFill>
                  <a:srgbClr val="23B9C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Szeretettel várunk a csapatunkba!</a:t>
            </a:r>
            <a:endParaRPr sz="3800" b="1">
              <a:solidFill>
                <a:srgbClr val="23B9C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C3A5E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Szélesvásznú</PresentationFormat>
  <Paragraphs>83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6" baseType="lpstr">
      <vt:lpstr>Source Sans Pro</vt:lpstr>
      <vt:lpstr>Source Sans Pro SemiBold</vt:lpstr>
      <vt:lpstr>Arial</vt:lpstr>
      <vt:lpstr>Source Sans Pro Light</vt:lpstr>
      <vt:lpstr>Calibri</vt:lpstr>
      <vt:lpstr>Cambria</vt:lpstr>
      <vt:lpstr>Office-téma</vt:lpstr>
      <vt:lpstr>Office Theme</vt:lpstr>
      <vt:lpstr>PowerPoint-bemutató</vt:lpstr>
      <vt:lpstr>RÓLUNK</vt:lpstr>
      <vt:lpstr>A MI VILÁGUNK</vt:lpstr>
      <vt:lpstr>PowerPoint-bemutató</vt:lpstr>
      <vt:lpstr>Amire hívunk</vt:lpstr>
      <vt:lpstr>Amit mi adunk Neked: </vt:lpstr>
      <vt:lpstr>Tapasztalatok, amikkel gazdagodhatsz</vt:lpstr>
      <vt:lpstr>Hogyan tovább?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Jelenszkyné dr. Fábián Ildikó Dr.</dc:creator>
  <cp:lastModifiedBy>Jelenszkyné dr. Fábián Ildikó Dr.</cp:lastModifiedBy>
  <cp:revision>1</cp:revision>
  <dcterms:modified xsi:type="dcterms:W3CDTF">2022-04-04T09:31:10Z</dcterms:modified>
</cp:coreProperties>
</file>